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96" r:id="rId3"/>
    <p:sldId id="269" r:id="rId4"/>
    <p:sldId id="270" r:id="rId5"/>
    <p:sldId id="256" r:id="rId6"/>
    <p:sldId id="260" r:id="rId7"/>
    <p:sldId id="257" r:id="rId8"/>
    <p:sldId id="258" r:id="rId9"/>
    <p:sldId id="265" r:id="rId10"/>
    <p:sldId id="266" r:id="rId11"/>
    <p:sldId id="259" r:id="rId12"/>
    <p:sldId id="261" r:id="rId13"/>
    <p:sldId id="262" r:id="rId14"/>
    <p:sldId id="264" r:id="rId15"/>
    <p:sldId id="267" r:id="rId16"/>
    <p:sldId id="268" r:id="rId17"/>
    <p:sldId id="26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4" autoAdjust="0"/>
    <p:restoredTop sz="94660"/>
  </p:normalViewPr>
  <p:slideViewPr>
    <p:cSldViewPr snapToGrid="0">
      <p:cViewPr>
        <p:scale>
          <a:sx n="75" d="100"/>
          <a:sy n="75" d="100"/>
        </p:scale>
        <p:origin x="3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ED528-5023-44F1-A1C9-6B7BDAE3D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20E422-FFEB-46DD-B9CC-4B018FD0A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C4C001-66C3-40FF-8687-A9F383B34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A81402-720A-4A1B-89EF-4754E9E91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F2B129-D386-498B-B00D-CB586AD5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839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5CCE2-CD07-4072-9B87-D7A7072E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6F2190-FC25-4212-9757-37C3FA274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D44C76-D65B-4FD6-88B8-CD70AC532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17966E-EEED-42D9-96C2-D31D9C305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D2C48-3D01-433E-BECA-1A157186B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667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97CC7B-0202-4A48-971D-037AC09DCC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53310C-5FCF-46D7-897D-86F27C8C7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C3BE5B-16A9-4C05-8707-B7EF49296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09A75-A0A2-41AA-92AF-92624AD86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88FA0-BD81-4AC2-8B06-CC946726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222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3AEC1-FFAA-4AEE-8F0E-E57F2206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ECA3A1-19DB-4342-B306-CBC29E496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43A21F-6D68-4425-ACAA-913F4311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83F5F5-1023-489C-8537-5820E0D8E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211284-8836-49B4-A915-718C5C11A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362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AA244-6790-44EE-ABD5-C27C25DF3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D1CFE5-7390-4E5D-BB4E-2DF9024BB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A11C9-805D-406F-A4EF-CA830EC5F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DC658A-925E-4980-9512-A8F71C216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23D5E-21AB-46F3-89A2-A8FF3F58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82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DCB2D-F131-47A2-B5B5-FC8AB1866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1492E3-2B43-4938-B577-D50E48A3B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3872F0-C7A4-4C49-99AD-9C032BFF3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741E1F-6544-4D46-9043-1870620D3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CEA1A6-2B20-44CF-8A17-5E28DBB4D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727DBA-334A-4DB1-AA2E-D4EA653B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631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6549-EF96-4418-9DB0-3A0DF8E6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E0F344-E777-459E-8E4C-0365EF01B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90BA02-BEBF-445D-8C5E-35E2A87A2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F5DF76-E9AF-4963-81B8-EE37247F7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4D47B8-A82F-4A3A-A10C-F572583FC4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51540A-254C-49EC-82C6-437B327E2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D32CF2-7CD9-41CC-B8BC-EEF73E91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8A4C66-2860-4ECC-AA73-F9F3BDF1B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09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733A7-EEAD-4C13-AC12-DDD4A6FA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C0C4D3-FF51-4169-8F0D-C33A42246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6DE9D7-8C0A-4976-8197-62630AE2C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271C94-AE13-4DAE-A2B2-43926026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077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C33C3B-BEF8-4FAC-8956-8888BA512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60DAEA-551D-4EE4-9ADF-FBEC274EE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2A1C5A-F4C3-4820-BC22-5EEF5801D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441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609AD1-2548-4CF8-AD70-80899FC2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85DE18-8B60-4A09-94AD-88D275B4A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85B996-A263-4E89-9A05-9B0181C4E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515281-8FE7-4832-82E3-80E23FD06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EDD5A6-6E43-4152-B592-EBD31A98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04D93D-F462-43AF-B44B-E955E70A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871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467DA-382C-423A-A0BC-FB7F2754A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8DE2B6-90F6-48A4-AC11-F231A2A640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BEB7AE-B7F6-4A90-95E2-68F2DE3FC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7F6245-ADE7-4007-9E7F-98FA8CEC9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0595F-CE56-409D-8655-7E5EB9963D40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48084A-0B02-48EB-BD58-74F86BF1E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17F944-0CCA-4D11-A973-C1DD40C6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14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96183B-C3FF-4764-A668-FA3F7B806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CCF4DF-784C-411E-83D1-46F12A3C4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1F69B6-F8A9-469B-9B05-A4BD4C716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0595F-CE56-409D-8655-7E5EB9963D40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F891B2-1B09-448C-B008-5893912B7C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4753A5-BF27-4EB5-A6EC-E5650E47C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3710A-DDE0-4D79-83C3-E05118773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914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7F544BA-3BD2-41CA-8389-1DE805E3E236}"/>
              </a:ext>
            </a:extLst>
          </p:cNvPr>
          <p:cNvSpPr/>
          <p:nvPr/>
        </p:nvSpPr>
        <p:spPr>
          <a:xfrm>
            <a:off x="2191085" y="1073266"/>
            <a:ext cx="7809830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highlight>
                  <a:srgbClr val="FFFF00"/>
                </a:highlight>
              </a:rPr>
              <a:t>Compare EKF&amp;NAVSAT vs </a:t>
            </a:r>
            <a:r>
              <a:rPr lang="en-US" altLang="ko-KR" sz="3600" b="1" dirty="0" err="1">
                <a:highlight>
                  <a:srgbClr val="FFFF00"/>
                </a:highlight>
              </a:rPr>
              <a:t>Lio-sam</a:t>
            </a:r>
            <a:endParaRPr lang="en-US" altLang="ko-KR" sz="3600" b="1" dirty="0">
              <a:highlight>
                <a:srgbClr val="FFFF00"/>
              </a:highlight>
            </a:endParaRPr>
          </a:p>
          <a:p>
            <a:endParaRPr lang="en-US" altLang="ko-KR" sz="3600" b="1" dirty="0"/>
          </a:p>
          <a:p>
            <a:endParaRPr lang="en-US" altLang="ko-KR" sz="3600" b="1" dirty="0"/>
          </a:p>
          <a:p>
            <a:pPr marL="571500" indent="-571500">
              <a:buFontTx/>
              <a:buChar char="-"/>
            </a:pPr>
            <a:r>
              <a:rPr lang="en-US" altLang="ko-KR" sz="2400" b="1" dirty="0"/>
              <a:t>EKF &amp; NAVSAT_TRANSFORM</a:t>
            </a:r>
          </a:p>
          <a:p>
            <a:pPr marL="571500" indent="-571500">
              <a:buFontTx/>
              <a:buChar char="-"/>
            </a:pPr>
            <a:r>
              <a:rPr lang="en-US" altLang="ko-KR" sz="2400" b="1" dirty="0" err="1"/>
              <a:t>Lio-sam</a:t>
            </a:r>
            <a:endParaRPr lang="en-US" altLang="ko-KR" sz="24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7C5307-CA03-4CDB-B337-7BA4F8FF1BEA}"/>
              </a:ext>
            </a:extLst>
          </p:cNvPr>
          <p:cNvSpPr/>
          <p:nvPr/>
        </p:nvSpPr>
        <p:spPr>
          <a:xfrm>
            <a:off x="8636000" y="5359400"/>
            <a:ext cx="2857500" cy="1054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발표자 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en-US" b="1" dirty="0">
                <a:solidFill>
                  <a:schemeClr val="tx1"/>
                </a:solidFill>
              </a:rPr>
              <a:t>이담</a:t>
            </a:r>
          </a:p>
        </p:txBody>
      </p:sp>
    </p:spTree>
    <p:extLst>
      <p:ext uri="{BB962C8B-B14F-4D97-AF65-F5344CB8AC3E}">
        <p14:creationId xmlns:p14="http://schemas.microsoft.com/office/powerpoint/2010/main" val="858459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126F34-602B-4412-B671-2FAB9B02E55F}"/>
              </a:ext>
            </a:extLst>
          </p:cNvPr>
          <p:cNvSpPr/>
          <p:nvPr/>
        </p:nvSpPr>
        <p:spPr>
          <a:xfrm>
            <a:off x="490426" y="334077"/>
            <a:ext cx="4951379" cy="356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Update rate setting but,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방향 </a:t>
            </a:r>
            <a:r>
              <a:rPr lang="ko-KR" altLang="en-US" sz="1400" b="1" dirty="0" err="1">
                <a:solidFill>
                  <a:srgbClr val="FF0000"/>
                </a:solidFill>
              </a:rPr>
              <a:t>안맞음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pic>
        <p:nvPicPr>
          <p:cNvPr id="11266" name="Picture 2" descr="Screenshot from 2022-09-20 11-24-00">
            <a:extLst>
              <a:ext uri="{FF2B5EF4-FFF2-40B4-BE49-F238E27FC236}">
                <a16:creationId xmlns:a16="http://schemas.microsoft.com/office/drawing/2014/main" id="{95C61A1F-D304-4EAB-86C9-7A638455E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12192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FEB187E-2506-4A58-9107-45D24D7F8F01}"/>
              </a:ext>
            </a:extLst>
          </p:cNvPr>
          <p:cNvSpPr/>
          <p:nvPr/>
        </p:nvSpPr>
        <p:spPr>
          <a:xfrm>
            <a:off x="4845041" y="6167054"/>
            <a:ext cx="3397438" cy="326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Pic. later pose after setting update rate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555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126F34-602B-4412-B671-2FAB9B02E55F}"/>
              </a:ext>
            </a:extLst>
          </p:cNvPr>
          <p:cNvSpPr/>
          <p:nvPr/>
        </p:nvSpPr>
        <p:spPr>
          <a:xfrm>
            <a:off x="468123" y="-32626"/>
            <a:ext cx="7226218" cy="1025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gaussian noise </a:t>
            </a:r>
            <a:r>
              <a:rPr lang="ko-KR" altLang="en-US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추가</a:t>
            </a:r>
            <a:endParaRPr lang="en-US" altLang="ko-KR" sz="1400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lvl="1">
              <a:lnSpc>
                <a:spcPct val="200000"/>
              </a:lnSpc>
            </a:pPr>
            <a:r>
              <a:rPr lang="ko-KR" altLang="en-US" sz="1400" dirty="0" err="1">
                <a:solidFill>
                  <a:schemeClr val="tx1"/>
                </a:solidFill>
              </a:rPr>
              <a:t>가우시안</a:t>
            </a:r>
            <a:r>
              <a:rPr lang="ko-KR" altLang="en-US" sz="1400" dirty="0">
                <a:solidFill>
                  <a:schemeClr val="tx1"/>
                </a:solidFill>
              </a:rPr>
              <a:t> 노이즈를 추가하면 방향 오차 없음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6DC459-DF8E-4FF5-8499-A318694B0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3" y="953811"/>
            <a:ext cx="8805333" cy="543411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DF99AD8-DFAE-4F5A-93EE-3AE84620325D}"/>
              </a:ext>
            </a:extLst>
          </p:cNvPr>
          <p:cNvSpPr/>
          <p:nvPr/>
        </p:nvSpPr>
        <p:spPr>
          <a:xfrm>
            <a:off x="3444244" y="6576510"/>
            <a:ext cx="5303511" cy="326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Pic. Update rate setting </a:t>
            </a:r>
            <a:r>
              <a:rPr lang="en-US" altLang="ko-KR" sz="1200" dirty="0" err="1">
                <a:solidFill>
                  <a:schemeClr val="tx1"/>
                </a:solidFill>
              </a:rPr>
              <a:t>imu</a:t>
            </a:r>
            <a:r>
              <a:rPr lang="en-US" altLang="ko-KR" sz="1200" dirty="0">
                <a:solidFill>
                  <a:schemeClr val="tx1"/>
                </a:solidFill>
              </a:rPr>
              <a:t> 100/</a:t>
            </a:r>
            <a:r>
              <a:rPr lang="en-US" altLang="ko-KR" sz="1200" dirty="0" err="1">
                <a:solidFill>
                  <a:schemeClr val="tx1"/>
                </a:solidFill>
              </a:rPr>
              <a:t>gps</a:t>
            </a:r>
            <a:r>
              <a:rPr lang="en-US" altLang="ko-KR" sz="1200" dirty="0">
                <a:solidFill>
                  <a:schemeClr val="tx1"/>
                </a:solidFill>
              </a:rPr>
              <a:t> 50 &gt; </a:t>
            </a:r>
            <a:r>
              <a:rPr lang="en-US" altLang="ko-KR" sz="1200" dirty="0" err="1">
                <a:solidFill>
                  <a:schemeClr val="tx1"/>
                </a:solidFill>
              </a:rPr>
              <a:t>gps</a:t>
            </a:r>
            <a:r>
              <a:rPr lang="en-US" altLang="ko-KR" sz="1200" dirty="0">
                <a:solidFill>
                  <a:schemeClr val="tx1"/>
                </a:solidFill>
              </a:rPr>
              <a:t> gaussian noise 0.01</a:t>
            </a:r>
          </a:p>
          <a:p>
            <a:pPr>
              <a:lnSpc>
                <a:spcPct val="200000"/>
              </a:lnSpc>
            </a:pP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831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5BD526-C4F5-4C48-9369-4E3457512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52" y="333102"/>
            <a:ext cx="9117894" cy="5943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94DB8F-00D3-4E0D-80C3-7493A8F9AB74}"/>
              </a:ext>
            </a:extLst>
          </p:cNvPr>
          <p:cNvSpPr/>
          <p:nvPr/>
        </p:nvSpPr>
        <p:spPr>
          <a:xfrm>
            <a:off x="3444244" y="6576510"/>
            <a:ext cx="5303511" cy="326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Pic. Update rate setting </a:t>
            </a:r>
            <a:r>
              <a:rPr lang="en-US" altLang="ko-KR" sz="1200" dirty="0" err="1">
                <a:solidFill>
                  <a:schemeClr val="tx1"/>
                </a:solidFill>
              </a:rPr>
              <a:t>imu</a:t>
            </a:r>
            <a:r>
              <a:rPr lang="en-US" altLang="ko-KR" sz="1200" dirty="0">
                <a:solidFill>
                  <a:schemeClr val="tx1"/>
                </a:solidFill>
              </a:rPr>
              <a:t> 100/</a:t>
            </a:r>
            <a:r>
              <a:rPr lang="en-US" altLang="ko-KR" sz="1200" dirty="0" err="1">
                <a:solidFill>
                  <a:schemeClr val="tx1"/>
                </a:solidFill>
              </a:rPr>
              <a:t>gps</a:t>
            </a:r>
            <a:r>
              <a:rPr lang="en-US" altLang="ko-KR" sz="1200" dirty="0">
                <a:solidFill>
                  <a:schemeClr val="tx1"/>
                </a:solidFill>
              </a:rPr>
              <a:t> 10 &gt; </a:t>
            </a:r>
            <a:r>
              <a:rPr lang="en-US" altLang="ko-KR" sz="1200" dirty="0" err="1">
                <a:solidFill>
                  <a:schemeClr val="tx1"/>
                </a:solidFill>
              </a:rPr>
              <a:t>gps</a:t>
            </a:r>
            <a:r>
              <a:rPr lang="en-US" altLang="ko-KR" sz="1200" dirty="0">
                <a:solidFill>
                  <a:schemeClr val="tx1"/>
                </a:solidFill>
              </a:rPr>
              <a:t> gaussian noise 0.01</a:t>
            </a:r>
          </a:p>
          <a:p>
            <a:pPr>
              <a:lnSpc>
                <a:spcPct val="200000"/>
              </a:lnSpc>
            </a:pP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191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FF962F-CBA9-465D-84DA-570C46801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55" y="399881"/>
            <a:ext cx="7416085" cy="586003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616736-84F7-4EA4-97E0-E7B0510F0555}"/>
              </a:ext>
            </a:extLst>
          </p:cNvPr>
          <p:cNvSpPr/>
          <p:nvPr/>
        </p:nvSpPr>
        <p:spPr>
          <a:xfrm>
            <a:off x="3444243" y="6524358"/>
            <a:ext cx="5303511" cy="326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Pic. Update rate setting </a:t>
            </a:r>
            <a:r>
              <a:rPr lang="en-US" altLang="ko-KR" sz="1200" dirty="0" err="1">
                <a:solidFill>
                  <a:schemeClr val="tx1"/>
                </a:solidFill>
              </a:rPr>
              <a:t>imu</a:t>
            </a:r>
            <a:r>
              <a:rPr lang="en-US" altLang="ko-KR" sz="1200" dirty="0">
                <a:solidFill>
                  <a:schemeClr val="tx1"/>
                </a:solidFill>
              </a:rPr>
              <a:t> 100/</a:t>
            </a:r>
            <a:r>
              <a:rPr lang="en-US" altLang="ko-KR" sz="1200" dirty="0" err="1">
                <a:solidFill>
                  <a:schemeClr val="tx1"/>
                </a:solidFill>
              </a:rPr>
              <a:t>gps</a:t>
            </a:r>
            <a:r>
              <a:rPr lang="en-US" altLang="ko-KR" sz="1200" dirty="0">
                <a:solidFill>
                  <a:schemeClr val="tx1"/>
                </a:solidFill>
              </a:rPr>
              <a:t> 10 &gt; </a:t>
            </a:r>
            <a:r>
              <a:rPr lang="en-US" altLang="ko-KR" sz="1200" dirty="0" err="1">
                <a:solidFill>
                  <a:schemeClr val="tx1"/>
                </a:solidFill>
              </a:rPr>
              <a:t>gps</a:t>
            </a:r>
            <a:r>
              <a:rPr lang="en-US" altLang="ko-KR" sz="1200" dirty="0">
                <a:solidFill>
                  <a:schemeClr val="tx1"/>
                </a:solidFill>
              </a:rPr>
              <a:t> gaussian noise 0.01</a:t>
            </a:r>
          </a:p>
          <a:p>
            <a:pPr>
              <a:lnSpc>
                <a:spcPct val="200000"/>
              </a:lnSpc>
            </a:pP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602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126F34-602B-4412-B671-2FAB9B02E55F}"/>
              </a:ext>
            </a:extLst>
          </p:cNvPr>
          <p:cNvSpPr/>
          <p:nvPr/>
        </p:nvSpPr>
        <p:spPr>
          <a:xfrm>
            <a:off x="523880" y="345228"/>
            <a:ext cx="6305485" cy="5464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In, </a:t>
            </a:r>
            <a:r>
              <a:rPr lang="en-US" altLang="ko-KR" sz="1400" b="1" dirty="0" err="1">
                <a:solidFill>
                  <a:schemeClr val="tx1"/>
                </a:solidFill>
              </a:rPr>
              <a:t>xacro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Update rate 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Gaussian noise 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Drift </a:t>
            </a:r>
          </a:p>
          <a:p>
            <a:pPr>
              <a:lnSpc>
                <a:spcPct val="200000"/>
              </a:lnSpc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In, </a:t>
            </a:r>
            <a:r>
              <a:rPr lang="en-US" altLang="ko-KR" sz="1400" b="1" dirty="0" err="1">
                <a:solidFill>
                  <a:schemeClr val="tx1"/>
                </a:solidFill>
              </a:rPr>
              <a:t>Yaml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Queue size</a:t>
            </a:r>
          </a:p>
          <a:p>
            <a:pPr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Xxx_pose_rejection_threshold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Xxx_twist_rejection_threshold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Process noise covariance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424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126F34-602B-4412-B671-2FAB9B02E55F}"/>
              </a:ext>
            </a:extLst>
          </p:cNvPr>
          <p:cNvSpPr/>
          <p:nvPr/>
        </p:nvSpPr>
        <p:spPr>
          <a:xfrm>
            <a:off x="490426" y="334077"/>
            <a:ext cx="6305485" cy="356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Drift</a:t>
            </a:r>
            <a:r>
              <a:rPr lang="en-US" altLang="ko-KR" sz="1400" b="1" dirty="0">
                <a:solidFill>
                  <a:schemeClr val="tx1"/>
                </a:solidFill>
              </a:rPr>
              <a:t> 5 5 5 (</a:t>
            </a:r>
            <a:r>
              <a:rPr lang="en-US" altLang="ko-KR" sz="1400" b="1" dirty="0" err="1">
                <a:solidFill>
                  <a:schemeClr val="tx1"/>
                </a:solidFill>
              </a:rPr>
              <a:t>gps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137025-9922-4E32-8B17-9DA2F2C76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60" y="970126"/>
            <a:ext cx="9888280" cy="55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25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126F34-602B-4412-B671-2FAB9B02E55F}"/>
              </a:ext>
            </a:extLst>
          </p:cNvPr>
          <p:cNvSpPr/>
          <p:nvPr/>
        </p:nvSpPr>
        <p:spPr>
          <a:xfrm>
            <a:off x="490426" y="334077"/>
            <a:ext cx="6305485" cy="356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Covariance</a:t>
            </a:r>
            <a:r>
              <a:rPr lang="en-US" altLang="ko-KR" sz="1400" b="1" dirty="0">
                <a:solidFill>
                  <a:schemeClr val="tx1"/>
                </a:solidFill>
              </a:rPr>
              <a:t> (x10 &gt; </a:t>
            </a:r>
            <a:r>
              <a:rPr lang="ko-KR" altLang="en-US" sz="1400" b="1" dirty="0">
                <a:solidFill>
                  <a:schemeClr val="tx1"/>
                </a:solidFill>
              </a:rPr>
              <a:t>원래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D7A689-581C-44C0-8455-B75E60A70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31" y="1065143"/>
            <a:ext cx="9965938" cy="530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55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126F34-602B-4412-B671-2FAB9B02E55F}"/>
              </a:ext>
            </a:extLst>
          </p:cNvPr>
          <p:cNvSpPr/>
          <p:nvPr/>
        </p:nvSpPr>
        <p:spPr>
          <a:xfrm>
            <a:off x="479275" y="345228"/>
            <a:ext cx="10058627" cy="5464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In, </a:t>
            </a:r>
            <a:r>
              <a:rPr lang="en-US" altLang="ko-KR" sz="1400" b="1" dirty="0" err="1">
                <a:solidFill>
                  <a:schemeClr val="tx1"/>
                </a:solidFill>
              </a:rPr>
              <a:t>xacro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Update rate &gt;  </a:t>
            </a:r>
            <a:r>
              <a:rPr lang="en-US" altLang="ko-KR" sz="1400" dirty="0" err="1">
                <a:solidFill>
                  <a:schemeClr val="tx1"/>
                </a:solidFill>
              </a:rPr>
              <a:t>gps</a:t>
            </a:r>
            <a:r>
              <a:rPr lang="en-US" altLang="ko-KR" sz="1400" dirty="0">
                <a:solidFill>
                  <a:schemeClr val="tx1"/>
                </a:solidFill>
              </a:rPr>
              <a:t> : 50 </a:t>
            </a: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en-US" altLang="ko-KR" sz="1400" dirty="0">
                <a:solidFill>
                  <a:schemeClr val="tx1"/>
                </a:solidFill>
              </a:rPr>
              <a:t> : 100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Gaussian noise &gt; </a:t>
            </a:r>
            <a:r>
              <a:rPr lang="en-US" altLang="ko-KR" sz="1400" dirty="0" err="1">
                <a:solidFill>
                  <a:schemeClr val="tx1"/>
                </a:solidFill>
              </a:rPr>
              <a:t>gps</a:t>
            </a:r>
            <a:r>
              <a:rPr lang="en-US" altLang="ko-KR" sz="1400" dirty="0">
                <a:solidFill>
                  <a:schemeClr val="tx1"/>
                </a:solidFill>
              </a:rPr>
              <a:t> : 0.001 &gt; </a:t>
            </a:r>
            <a:r>
              <a:rPr lang="en-US" altLang="ko-KR" sz="1400" dirty="0" err="1">
                <a:solidFill>
                  <a:schemeClr val="tx1"/>
                </a:solidFill>
              </a:rPr>
              <a:t>gps</a:t>
            </a:r>
            <a:r>
              <a:rPr lang="ko-KR" altLang="en-US" sz="1400" dirty="0">
                <a:solidFill>
                  <a:schemeClr val="tx1"/>
                </a:solidFill>
              </a:rPr>
              <a:t>튀는 정도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Drift &gt; 0 0 0 &gt; </a:t>
            </a:r>
            <a:r>
              <a:rPr lang="ko-KR" altLang="en-US" sz="1400" dirty="0">
                <a:solidFill>
                  <a:schemeClr val="tx1"/>
                </a:solidFill>
              </a:rPr>
              <a:t>휘어짐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In, </a:t>
            </a:r>
            <a:r>
              <a:rPr lang="en-US" altLang="ko-KR" sz="1400" b="1" dirty="0" err="1">
                <a:solidFill>
                  <a:schemeClr val="tx1"/>
                </a:solidFill>
              </a:rPr>
              <a:t>Yaml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Queue size &gt; </a:t>
            </a:r>
            <a:r>
              <a:rPr lang="en-US" altLang="ko-KR" sz="1400" dirty="0" err="1">
                <a:solidFill>
                  <a:schemeClr val="tx1"/>
                </a:solidFill>
              </a:rPr>
              <a:t>odom</a:t>
            </a:r>
            <a:r>
              <a:rPr lang="en-US" altLang="ko-KR" sz="1400" dirty="0">
                <a:solidFill>
                  <a:schemeClr val="tx1"/>
                </a:solidFill>
              </a:rPr>
              <a:t> : 5 </a:t>
            </a: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en-US" altLang="ko-KR" sz="1400" dirty="0">
                <a:solidFill>
                  <a:schemeClr val="tx1"/>
                </a:solidFill>
              </a:rPr>
              <a:t> : 2 &gt; </a:t>
            </a:r>
            <a:r>
              <a:rPr lang="ko-KR" altLang="en-US" sz="1400" dirty="0">
                <a:solidFill>
                  <a:schemeClr val="tx1"/>
                </a:solidFill>
              </a:rPr>
              <a:t>바꿔도 차이 없음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Xxx_rejection_threshold</a:t>
            </a:r>
            <a:r>
              <a:rPr lang="en-US" altLang="ko-KR" sz="1400" dirty="0">
                <a:solidFill>
                  <a:schemeClr val="tx1"/>
                </a:solidFill>
              </a:rPr>
              <a:t> : </a:t>
            </a:r>
            <a:r>
              <a:rPr lang="ko-KR" altLang="en-US" sz="1400" dirty="0" err="1">
                <a:solidFill>
                  <a:schemeClr val="tx1"/>
                </a:solidFill>
              </a:rPr>
              <a:t>마할라노비스거리</a:t>
            </a:r>
            <a:r>
              <a:rPr lang="ko-KR" altLang="en-US" sz="1400" dirty="0">
                <a:solidFill>
                  <a:schemeClr val="tx1"/>
                </a:solidFill>
              </a:rPr>
              <a:t> 기준 </a:t>
            </a:r>
            <a:r>
              <a:rPr lang="en-US" altLang="ko-KR" sz="1400" dirty="0">
                <a:solidFill>
                  <a:schemeClr val="tx1"/>
                </a:solidFill>
              </a:rPr>
              <a:t>&gt; </a:t>
            </a:r>
            <a:r>
              <a:rPr lang="ko-KR" altLang="en-US" sz="1400" dirty="0">
                <a:solidFill>
                  <a:schemeClr val="tx1"/>
                </a:solidFill>
              </a:rPr>
              <a:t>막 바꾸면 방향 이상해짐 위치는 잘 맞음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Process noise covariance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99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9B6ECC4-3924-48A9-BA5D-5CBA238FA4C6}"/>
              </a:ext>
            </a:extLst>
          </p:cNvPr>
          <p:cNvSpPr/>
          <p:nvPr/>
        </p:nvSpPr>
        <p:spPr>
          <a:xfrm>
            <a:off x="354239" y="-9728"/>
            <a:ext cx="5501812" cy="2778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/>
                </a:solidFill>
              </a:rPr>
              <a:t>Drone_localization</a:t>
            </a:r>
            <a:r>
              <a:rPr lang="en-US" altLang="ko-KR" sz="1400" b="1" dirty="0">
                <a:solidFill>
                  <a:schemeClr val="tx1"/>
                </a:solidFill>
              </a:rPr>
              <a:t> typical setup (</a:t>
            </a:r>
            <a:r>
              <a:rPr lang="en-US" altLang="ko-KR" sz="1400" b="1" dirty="0" err="1">
                <a:solidFill>
                  <a:schemeClr val="tx1"/>
                </a:solidFill>
              </a:rPr>
              <a:t>rqt_topic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3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velodyne_lidar</a:t>
            </a:r>
            <a:r>
              <a:rPr lang="en-US" altLang="ko-KR" sz="1400" dirty="0">
                <a:solidFill>
                  <a:schemeClr val="tx1"/>
                </a:solidFill>
              </a:rPr>
              <a:t>/fix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sensor_msgs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NavSatFix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)</a:t>
            </a:r>
          </a:p>
          <a:p>
            <a:pPr lvl="1">
              <a:lnSpc>
                <a:spcPct val="13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velodyne_lidar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sensor_msgs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imu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)</a:t>
            </a:r>
          </a:p>
          <a:p>
            <a:pPr lvl="1">
              <a:lnSpc>
                <a:spcPct val="13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/odometry/</a:t>
            </a:r>
            <a:r>
              <a:rPr lang="en-US" altLang="ko-KR" sz="1400" dirty="0" err="1">
                <a:solidFill>
                  <a:schemeClr val="tx1"/>
                </a:solidFill>
              </a:rPr>
              <a:t>gps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nav_msgs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/Odometry)</a:t>
            </a:r>
          </a:p>
          <a:p>
            <a:pPr lvl="1">
              <a:lnSpc>
                <a:spcPct val="13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/odometry/filtered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nav_smgs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/Odometry)</a:t>
            </a:r>
          </a:p>
          <a:p>
            <a:pPr lvl="1">
              <a:lnSpc>
                <a:spcPct val="13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lio_sam</a:t>
            </a:r>
            <a:r>
              <a:rPr lang="en-US" altLang="ko-KR" sz="1400" dirty="0">
                <a:solidFill>
                  <a:schemeClr val="tx1"/>
                </a:solidFill>
              </a:rPr>
              <a:t>/mapping/odometry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nav_msgs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/Odometry)</a:t>
            </a:r>
            <a:endParaRPr lang="ko-KR" altLang="en-US" sz="1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72B0CC-4B19-4C27-89F8-F095B7CD7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56" r="4374" b="12324"/>
          <a:stretch/>
        </p:blipFill>
        <p:spPr bwMode="auto">
          <a:xfrm>
            <a:off x="2341870" y="2422187"/>
            <a:ext cx="7508260" cy="410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01DBE0-9856-434D-96E4-6B2F1DF55777}"/>
              </a:ext>
            </a:extLst>
          </p:cNvPr>
          <p:cNvSpPr/>
          <p:nvPr/>
        </p:nvSpPr>
        <p:spPr>
          <a:xfrm>
            <a:off x="500154" y="334077"/>
            <a:ext cx="10569923" cy="1368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99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C095547-7131-44CB-8288-65E07DF30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014413"/>
            <a:ext cx="10001250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32F36BA-2C2A-4571-885E-7741E704D5B1}"/>
              </a:ext>
            </a:extLst>
          </p:cNvPr>
          <p:cNvSpPr/>
          <p:nvPr/>
        </p:nvSpPr>
        <p:spPr>
          <a:xfrm>
            <a:off x="490425" y="334077"/>
            <a:ext cx="6780169" cy="356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chemeClr val="tx1"/>
                </a:solidFill>
              </a:rPr>
              <a:t>Navsat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78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5C497D25-10C5-4B4E-AA3F-6F8AC5095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62038"/>
            <a:ext cx="952500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F6C9E71-EF73-4A20-8E0F-D7F2CC67DA9C}"/>
              </a:ext>
            </a:extLst>
          </p:cNvPr>
          <p:cNvSpPr/>
          <p:nvPr/>
        </p:nvSpPr>
        <p:spPr>
          <a:xfrm>
            <a:off x="490425" y="334077"/>
            <a:ext cx="6780169" cy="356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EKF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19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126F34-602B-4412-B671-2FAB9B02E55F}"/>
              </a:ext>
            </a:extLst>
          </p:cNvPr>
          <p:cNvSpPr/>
          <p:nvPr/>
        </p:nvSpPr>
        <p:spPr>
          <a:xfrm>
            <a:off x="327568" y="128426"/>
            <a:ext cx="6780169" cy="861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Edit </a:t>
            </a:r>
            <a:r>
              <a:rPr lang="en-US" altLang="ko-KR" sz="1400" b="1" dirty="0" err="1">
                <a:solidFill>
                  <a:schemeClr val="tx1"/>
                </a:solidFill>
              </a:rPr>
              <a:t>yaml</a:t>
            </a:r>
            <a:r>
              <a:rPr lang="en-US" altLang="ko-KR" sz="1400" b="1" dirty="0">
                <a:solidFill>
                  <a:schemeClr val="tx1"/>
                </a:solidFill>
              </a:rPr>
              <a:t> file &gt; Parameter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 err="1">
                <a:solidFill>
                  <a:schemeClr val="tx1"/>
                </a:solidFill>
              </a:rPr>
              <a:t>Imu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값은 계속 받아오는 방면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gps</a:t>
            </a:r>
            <a:r>
              <a:rPr lang="ko-KR" altLang="en-US" sz="1400" dirty="0">
                <a:solidFill>
                  <a:schemeClr val="tx1"/>
                </a:solidFill>
              </a:rPr>
              <a:t>의 값은 한 번씩 받아와서 아래와 같음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6045CC-ADDF-491A-9220-7E67EA12B6A8}"/>
              </a:ext>
            </a:extLst>
          </p:cNvPr>
          <p:cNvGrpSpPr/>
          <p:nvPr/>
        </p:nvGrpSpPr>
        <p:grpSpPr>
          <a:xfrm>
            <a:off x="2027259" y="1159099"/>
            <a:ext cx="8739479" cy="5478865"/>
            <a:chOff x="1589378" y="576906"/>
            <a:chExt cx="9306148" cy="59872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895F84D-6B9E-416D-997D-7442BFA0DA0D}"/>
                </a:ext>
              </a:extLst>
            </p:cNvPr>
            <p:cNvSpPr/>
            <p:nvPr/>
          </p:nvSpPr>
          <p:spPr>
            <a:xfrm>
              <a:off x="9606203" y="3250565"/>
              <a:ext cx="1289323" cy="356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20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Pic. covariance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835CA01-0BD6-4308-ABB8-CEBF7DFD3477}"/>
                </a:ext>
              </a:extLst>
            </p:cNvPr>
            <p:cNvGrpSpPr/>
            <p:nvPr/>
          </p:nvGrpSpPr>
          <p:grpSpPr>
            <a:xfrm>
              <a:off x="1589378" y="576906"/>
              <a:ext cx="8073644" cy="5987263"/>
              <a:chOff x="1589378" y="576906"/>
              <a:chExt cx="8073644" cy="5987263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ADC88454-4699-448A-8B94-31F157AB91E0}"/>
                  </a:ext>
                </a:extLst>
              </p:cNvPr>
              <p:cNvGrpSpPr/>
              <p:nvPr/>
            </p:nvGrpSpPr>
            <p:grpSpPr>
              <a:xfrm>
                <a:off x="1589378" y="576906"/>
                <a:ext cx="8073644" cy="5859004"/>
                <a:chOff x="996950" y="948266"/>
                <a:chExt cx="8073644" cy="5859004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49B35F3A-1278-49F2-A477-46A06E9F4B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6950" y="948266"/>
                  <a:ext cx="3600000" cy="2880000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19FE26ED-99D8-48ED-B5AE-55F3FBEB7E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6950" y="3927270"/>
                  <a:ext cx="3600000" cy="2880000"/>
                </a:xfrm>
                <a:prstGeom prst="rect">
                  <a:avLst/>
                </a:prstGeom>
              </p:spPr>
            </p:pic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7A4FC938-BA4D-4500-BFFE-0B68EAF5A6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70594" y="3927270"/>
                  <a:ext cx="3600000" cy="2880000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E850CBB3-F49A-493A-836E-62A05F8BBC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70594" y="948266"/>
                  <a:ext cx="3600000" cy="2880000"/>
                </a:xfrm>
                <a:prstGeom prst="rect">
                  <a:avLst/>
                </a:prstGeom>
              </p:spPr>
            </p:pic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A859658-F18F-48F6-9C6B-3289A88BD8CE}"/>
                  </a:ext>
                </a:extLst>
              </p:cNvPr>
              <p:cNvSpPr/>
              <p:nvPr/>
            </p:nvSpPr>
            <p:spPr>
              <a:xfrm>
                <a:off x="5056138" y="3262905"/>
                <a:ext cx="2585796" cy="3568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Pic. origin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C11DB7D-C1B4-4FBF-A5E5-629143F597AF}"/>
                  </a:ext>
                </a:extLst>
              </p:cNvPr>
              <p:cNvSpPr/>
              <p:nvPr/>
            </p:nvSpPr>
            <p:spPr>
              <a:xfrm>
                <a:off x="5056138" y="6207300"/>
                <a:ext cx="2585796" cy="3568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</a:rPr>
                  <a:t>Pic. </a:t>
                </a:r>
                <a:r>
                  <a:rPr lang="en-US" altLang="ko-KR" sz="1200" dirty="0" err="1">
                    <a:solidFill>
                      <a:schemeClr val="tx1"/>
                    </a:solidFill>
                  </a:rPr>
                  <a:t>worldframe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C7EC714-DF7F-4DEC-AC27-81CB24B40E0A}"/>
                </a:ext>
              </a:extLst>
            </p:cNvPr>
            <p:cNvSpPr/>
            <p:nvPr/>
          </p:nvSpPr>
          <p:spPr>
            <a:xfrm>
              <a:off x="9606204" y="6207299"/>
              <a:ext cx="996418" cy="356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20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Pic. queue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2080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C432EFB-CB09-447A-97FB-80918D710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13" y="835377"/>
            <a:ext cx="9872774" cy="553952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EA28F10-4031-44A8-853B-9B6CDBB05BA6}"/>
              </a:ext>
            </a:extLst>
          </p:cNvPr>
          <p:cNvSpPr/>
          <p:nvPr/>
        </p:nvSpPr>
        <p:spPr>
          <a:xfrm>
            <a:off x="451788" y="155642"/>
            <a:ext cx="6780169" cy="356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Edit </a:t>
            </a:r>
            <a:r>
              <a:rPr lang="en-US" altLang="ko-KR" sz="1400" b="1" dirty="0" err="1">
                <a:solidFill>
                  <a:schemeClr val="tx1"/>
                </a:solidFill>
              </a:rPr>
              <a:t>sensorbase.xacro</a:t>
            </a:r>
            <a:r>
              <a:rPr lang="en-US" altLang="ko-KR" sz="1400" b="1" dirty="0">
                <a:solidFill>
                  <a:schemeClr val="tx1"/>
                </a:solidFill>
              </a:rPr>
              <a:t> file &gt; </a:t>
            </a:r>
            <a:r>
              <a:rPr lang="en-US" altLang="ko-KR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Sensor Update Rate setting</a:t>
            </a:r>
            <a:r>
              <a:rPr lang="en-US" altLang="ko-KR" sz="1400" b="1" dirty="0">
                <a:solidFill>
                  <a:schemeClr val="tx1"/>
                </a:solidFill>
              </a:rPr>
              <a:t> IMU 100 / GPS 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334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BD2A61-4C5E-4FE7-AB05-BF3F74A8B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3" y="845751"/>
            <a:ext cx="9516533" cy="57977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67F4EE9-B3FC-4BB4-B308-9ED82761BD3D}"/>
              </a:ext>
            </a:extLst>
          </p:cNvPr>
          <p:cNvSpPr/>
          <p:nvPr/>
        </p:nvSpPr>
        <p:spPr>
          <a:xfrm>
            <a:off x="451788" y="155642"/>
            <a:ext cx="6927806" cy="356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Edit </a:t>
            </a:r>
            <a:r>
              <a:rPr lang="en-US" altLang="ko-KR" sz="1400" b="1" dirty="0" err="1">
                <a:solidFill>
                  <a:schemeClr val="tx1"/>
                </a:solidFill>
              </a:rPr>
              <a:t>sensorbase.xacro</a:t>
            </a:r>
            <a:r>
              <a:rPr lang="en-US" altLang="ko-KR" sz="1400" b="1" dirty="0">
                <a:solidFill>
                  <a:schemeClr val="tx1"/>
                </a:solidFill>
              </a:rPr>
              <a:t> file &gt; Sensor Update Rate setting IMU 100 / GPS 10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493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B4B6E1D-8E7D-466F-ADFB-8F4C9E41A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669" y="824090"/>
            <a:ext cx="9768661" cy="58081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E21D0ED-DA70-4D1B-A00D-3FFB62F47073}"/>
              </a:ext>
            </a:extLst>
          </p:cNvPr>
          <p:cNvSpPr/>
          <p:nvPr/>
        </p:nvSpPr>
        <p:spPr>
          <a:xfrm>
            <a:off x="451788" y="155642"/>
            <a:ext cx="6914927" cy="356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Edit </a:t>
            </a:r>
            <a:r>
              <a:rPr lang="en-US" altLang="ko-KR" sz="1400" b="1" dirty="0" err="1">
                <a:solidFill>
                  <a:schemeClr val="tx1"/>
                </a:solidFill>
              </a:rPr>
              <a:t>sensorbase.xacro</a:t>
            </a:r>
            <a:r>
              <a:rPr lang="en-US" altLang="ko-KR" sz="1400" b="1" dirty="0">
                <a:solidFill>
                  <a:schemeClr val="tx1"/>
                </a:solidFill>
              </a:rPr>
              <a:t> file &gt; Sensor Update Rate setting IMU 100 / GPS 50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245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126F34-602B-4412-B671-2FAB9B02E55F}"/>
              </a:ext>
            </a:extLst>
          </p:cNvPr>
          <p:cNvSpPr/>
          <p:nvPr/>
        </p:nvSpPr>
        <p:spPr>
          <a:xfrm>
            <a:off x="490426" y="334077"/>
            <a:ext cx="4951379" cy="356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/>
                </a:solidFill>
              </a:rPr>
              <a:t>Update rate setting but,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방향 </a:t>
            </a:r>
            <a:r>
              <a:rPr lang="ko-KR" altLang="en-US" sz="1400" b="1" dirty="0" err="1">
                <a:solidFill>
                  <a:srgbClr val="FF0000"/>
                </a:solidFill>
              </a:rPr>
              <a:t>안맞음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Screenshot from 2022-09-20 11-23-26">
            <a:extLst>
              <a:ext uri="{FF2B5EF4-FFF2-40B4-BE49-F238E27FC236}">
                <a16:creationId xmlns:a16="http://schemas.microsoft.com/office/drawing/2014/main" id="{FD6CAE8D-AEC9-4DE8-86B6-9819EBF49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12192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92BC16-8027-4CFC-B1A9-CE833F30BB68}"/>
              </a:ext>
            </a:extLst>
          </p:cNvPr>
          <p:cNvSpPr/>
          <p:nvPr/>
        </p:nvSpPr>
        <p:spPr>
          <a:xfrm>
            <a:off x="4845041" y="6167054"/>
            <a:ext cx="3397438" cy="326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Pic. Initial pose after setting update rate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795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357</Words>
  <Application>Microsoft Office PowerPoint</Application>
  <PresentationFormat>와이드스크린</PresentationFormat>
  <Paragraphs>53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owner</cp:lastModifiedBy>
  <cp:revision>34</cp:revision>
  <dcterms:created xsi:type="dcterms:W3CDTF">2022-09-20T07:37:58Z</dcterms:created>
  <dcterms:modified xsi:type="dcterms:W3CDTF">2022-09-21T04:37:22Z</dcterms:modified>
</cp:coreProperties>
</file>